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5"/>
  </p:notesMasterIdLst>
  <p:handoutMasterIdLst>
    <p:handoutMasterId r:id="rId6"/>
  </p:handoutMasterIdLst>
  <p:sldIdLst>
    <p:sldId id="265" r:id="rId2"/>
    <p:sldId id="304" r:id="rId3"/>
    <p:sldId id="256" r:id="rId4"/>
  </p:sldIdLst>
  <p:sldSz cx="9144000" cy="6858000" type="screen4x3"/>
  <p:notesSz cx="6797675" cy="987425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0033CC"/>
    <a:srgbClr val="3399FF"/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BDE94-C954-4FD4-8BA1-D71FA73D7CE4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4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C8B681-565B-4287-961E-C5ED3ECD5003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39271" y="2480298"/>
            <a:ext cx="8340725" cy="205584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hr-HR" altLang="sr-Latn-RS" sz="1800" b="1" i="1" dirty="0">
                <a:solidFill>
                  <a:srgbClr val="C00000"/>
                </a:solidFill>
                <a:latin typeface="+mj-lt"/>
                <a:cs typeface="Tahoma" pitchFamily="34" charset="0"/>
              </a:rPr>
              <a:t>Predstavljanje</a:t>
            </a:r>
            <a:r>
              <a:rPr lang="hr-HR" altLang="sr-Latn-RS" sz="1800" i="1" dirty="0">
                <a:solidFill>
                  <a:srgbClr val="C00000"/>
                </a:solidFill>
                <a:latin typeface="+mj-lt"/>
                <a:cs typeface="Tahoma" pitchFamily="34" charset="0"/>
              </a:rPr>
              <a:t> </a:t>
            </a:r>
            <a:r>
              <a:rPr lang="hr-HR" altLang="sr-Latn-RS" sz="1800" b="1" i="1" dirty="0" smtClean="0">
                <a:solidFill>
                  <a:srgbClr val="C00000"/>
                </a:solidFill>
                <a:latin typeface="+mj-lt"/>
                <a:cs typeface="Tahoma" pitchFamily="34" charset="0"/>
              </a:rPr>
              <a:t>natječaja </a:t>
            </a:r>
            <a:r>
              <a:rPr lang="hr-HR" altLang="sr-Latn-RS" sz="1800" b="1" i="1" dirty="0">
                <a:solidFill>
                  <a:srgbClr val="C00000"/>
                </a:solidFill>
                <a:latin typeface="+mj-lt"/>
                <a:cs typeface="Tahoma" pitchFamily="34" charset="0"/>
              </a:rPr>
              <a:t>za dodjelu bespovratnih sredstava projektima i programima organizacija civilnoga društva iz javnih izvora u </a:t>
            </a:r>
            <a:r>
              <a:rPr lang="hr-HR" altLang="sr-Latn-RS" sz="1800" b="1" i="1" dirty="0" smtClean="0">
                <a:solidFill>
                  <a:srgbClr val="C00000"/>
                </a:solidFill>
                <a:latin typeface="+mj-lt"/>
                <a:cs typeface="Tahoma" pitchFamily="34" charset="0"/>
              </a:rPr>
              <a:t>2018. </a:t>
            </a:r>
            <a:r>
              <a:rPr lang="hr-HR" altLang="sr-Latn-RS" sz="1800" b="1" i="1" dirty="0">
                <a:solidFill>
                  <a:srgbClr val="C00000"/>
                </a:solidFill>
                <a:latin typeface="+mj-lt"/>
                <a:cs typeface="Tahoma" pitchFamily="34" charset="0"/>
              </a:rPr>
              <a:t>godini</a:t>
            </a:r>
          </a:p>
          <a:p>
            <a:pPr>
              <a:defRPr/>
            </a:pPr>
            <a:endParaRPr lang="hr-HR" altLang="sr-Latn-RS" sz="1800" i="1" dirty="0">
              <a:solidFill>
                <a:srgbClr val="C00000"/>
              </a:solidFill>
              <a:latin typeface="+mj-lt"/>
              <a:cs typeface="Tahoma" pitchFamily="34" charset="0"/>
            </a:endParaRPr>
          </a:p>
          <a:p>
            <a:pPr>
              <a:defRPr/>
            </a:pPr>
            <a:r>
              <a:rPr lang="hr-HR" altLang="sr-Latn-RS" sz="1800" b="1" i="1" dirty="0" smtClean="0">
                <a:solidFill>
                  <a:srgbClr val="336699"/>
                </a:solidFill>
                <a:latin typeface="+mj-lt"/>
                <a:cs typeface="Tahoma" pitchFamily="34" charset="0"/>
              </a:rPr>
              <a:t>Ministarstvo znanosti i obrazovanja</a:t>
            </a:r>
            <a:endParaRPr lang="hr-HR" altLang="sr-Latn-RS" sz="1800" b="1" i="1" dirty="0">
              <a:solidFill>
                <a:srgbClr val="336699"/>
              </a:solidFill>
              <a:latin typeface="+mj-lt"/>
              <a:cs typeface="Tahoma" pitchFamily="34" charset="0"/>
            </a:endParaRPr>
          </a:p>
          <a:p>
            <a:pPr>
              <a:defRPr/>
            </a:pPr>
            <a:endParaRPr lang="hr-HR" altLang="sr-Latn-RS" sz="1800" b="1" i="1" dirty="0">
              <a:solidFill>
                <a:srgbClr val="C00000"/>
              </a:solidFill>
              <a:latin typeface="+mj-lt"/>
              <a:cs typeface="Tahoma" pitchFamily="34" charset="0"/>
            </a:endParaRPr>
          </a:p>
          <a:p>
            <a:pPr>
              <a:defRPr/>
            </a:pPr>
            <a:r>
              <a:rPr lang="hr-HR" altLang="sr-Latn-RS" sz="1800" b="1" i="1" dirty="0">
                <a:solidFill>
                  <a:srgbClr val="C00000"/>
                </a:solidFill>
                <a:latin typeface="+mj-lt"/>
                <a:cs typeface="Tahoma" pitchFamily="34" charset="0"/>
              </a:rPr>
              <a:t>Info dani, </a:t>
            </a:r>
            <a:r>
              <a:rPr lang="hr-HR" altLang="sr-Latn-RS" sz="1800" b="1" i="1" dirty="0" smtClean="0">
                <a:solidFill>
                  <a:srgbClr val="C00000"/>
                </a:solidFill>
                <a:latin typeface="+mj-lt"/>
                <a:cs typeface="Tahoma" pitchFamily="34" charset="0"/>
              </a:rPr>
              <a:t>20. </a:t>
            </a:r>
            <a:r>
              <a:rPr lang="hr-HR" altLang="sr-Latn-RS" sz="1800" b="1" i="1" dirty="0">
                <a:solidFill>
                  <a:srgbClr val="C00000"/>
                </a:solidFill>
                <a:latin typeface="+mj-lt"/>
                <a:cs typeface="Tahoma" pitchFamily="34" charset="0"/>
              </a:rPr>
              <a:t>i </a:t>
            </a:r>
            <a:r>
              <a:rPr lang="hr-HR" altLang="sr-Latn-RS" sz="1800" b="1" i="1" dirty="0" smtClean="0">
                <a:solidFill>
                  <a:srgbClr val="C00000"/>
                </a:solidFill>
                <a:latin typeface="+mj-lt"/>
                <a:cs typeface="Tahoma" pitchFamily="34" charset="0"/>
              </a:rPr>
              <a:t>21. </a:t>
            </a:r>
            <a:r>
              <a:rPr lang="hr-HR" altLang="sr-Latn-RS" sz="1800" b="1" i="1" dirty="0" smtClean="0">
                <a:solidFill>
                  <a:srgbClr val="C00000"/>
                </a:solidFill>
                <a:latin typeface="+mj-lt"/>
                <a:cs typeface="Tahoma" pitchFamily="34" charset="0"/>
              </a:rPr>
              <a:t>ožujka </a:t>
            </a:r>
            <a:r>
              <a:rPr lang="hr-HR" altLang="sr-Latn-RS" sz="1800" b="1" i="1" dirty="0" smtClean="0">
                <a:solidFill>
                  <a:srgbClr val="C00000"/>
                </a:solidFill>
                <a:latin typeface="+mj-lt"/>
                <a:cs typeface="Tahoma" pitchFamily="34" charset="0"/>
              </a:rPr>
              <a:t>2018.</a:t>
            </a:r>
            <a:endParaRPr lang="hr-HR" altLang="sr-Latn-RS" sz="1800" i="1" dirty="0">
              <a:solidFill>
                <a:srgbClr val="C00000"/>
              </a:solidFill>
              <a:latin typeface="+mj-lt"/>
              <a:cs typeface="Tahoma" pitchFamily="34" charset="0"/>
            </a:endParaRPr>
          </a:p>
          <a:p>
            <a:pPr eaLnBrk="1" hangingPunct="1"/>
            <a:endParaRPr lang="sr-Latn-RS" altLang="en-US" sz="2000" dirty="0" smtClean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16896" y="435055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2018.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F955621-ED75-413A-97C3-F3C9E50319C5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2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73138"/>
            <a:ext cx="8540750" cy="528422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r>
              <a:rPr lang="hr-HR" altLang="sr-Latn-RS" sz="1800" b="1" dirty="0" smtClean="0">
                <a:solidFill>
                  <a:srgbClr val="336699"/>
                </a:solidFill>
                <a:latin typeface="+mj-lt"/>
                <a:cs typeface="Tahoma" pitchFamily="34" charset="0"/>
              </a:rPr>
              <a:t>Sadržaj</a:t>
            </a:r>
            <a:endParaRPr lang="hr-HR" altLang="sr-Latn-RS" sz="1800" b="1" dirty="0">
              <a:solidFill>
                <a:srgbClr val="336699"/>
              </a:solidFill>
              <a:latin typeface="+mj-lt"/>
              <a:cs typeface="Tahoma" pitchFamily="34" charset="0"/>
            </a:endParaRPr>
          </a:p>
          <a:p>
            <a:pPr marL="0" indent="0">
              <a:buNone/>
              <a:defRPr/>
            </a:pPr>
            <a:endParaRPr lang="hr-HR" altLang="sr-Latn-RS" sz="1800" b="1" dirty="0">
              <a:solidFill>
                <a:srgbClr val="336699"/>
              </a:solidFill>
              <a:latin typeface="+mj-lt"/>
              <a:cs typeface="Tahoma" pitchFamily="34" charset="0"/>
            </a:endParaRPr>
          </a:p>
          <a:p>
            <a:pPr>
              <a:defRPr/>
            </a:pPr>
            <a:r>
              <a:rPr lang="hr-HR" sz="1600" b="1" dirty="0">
                <a:solidFill>
                  <a:srgbClr val="C00000"/>
                </a:solidFill>
                <a:latin typeface="+mj-lt"/>
              </a:rPr>
              <a:t>Javni poziv za dodjelu sredstava udrugama nacionalnih manjina koje provode posebne oblike nastave za učenike pripadnike nacionalnih </a:t>
            </a:r>
            <a:r>
              <a:rPr lang="hr-HR" sz="1600" b="1" dirty="0" smtClean="0">
                <a:solidFill>
                  <a:srgbClr val="C00000"/>
                </a:solidFill>
                <a:latin typeface="+mj-lt"/>
              </a:rPr>
              <a:t>manjina</a:t>
            </a:r>
          </a:p>
          <a:p>
            <a:pPr marL="0" indent="0">
              <a:buNone/>
              <a:defRPr/>
            </a:pPr>
            <a:endParaRPr lang="hr-HR" sz="900" b="1" dirty="0">
              <a:solidFill>
                <a:srgbClr val="C00000"/>
              </a:solidFill>
              <a:latin typeface="+mj-lt"/>
            </a:endParaRPr>
          </a:p>
          <a:p>
            <a:pPr>
              <a:defRPr/>
            </a:pPr>
            <a:r>
              <a:rPr lang="hr-HR" sz="1600" b="1" dirty="0">
                <a:solidFill>
                  <a:srgbClr val="336699"/>
                </a:solidFill>
                <a:latin typeface="+mj-lt"/>
              </a:rPr>
              <a:t>Javni poziv za prijavu projekata udruga koje pružaju usluge pomoćnika u nastavi učenicima s teškoćama u razvoju za 2018./2019. školsku </a:t>
            </a:r>
            <a:r>
              <a:rPr lang="hr-HR" sz="1600" b="1" dirty="0" smtClean="0">
                <a:solidFill>
                  <a:srgbClr val="336699"/>
                </a:solidFill>
                <a:latin typeface="+mj-lt"/>
              </a:rPr>
              <a:t>godinu</a:t>
            </a:r>
          </a:p>
          <a:p>
            <a:pPr marL="0" indent="0">
              <a:buNone/>
              <a:defRPr/>
            </a:pPr>
            <a:endParaRPr lang="hr-HR" sz="900" b="1" dirty="0">
              <a:solidFill>
                <a:srgbClr val="336699"/>
              </a:solidFill>
              <a:latin typeface="+mj-lt"/>
            </a:endParaRPr>
          </a:p>
          <a:p>
            <a:pPr>
              <a:defRPr/>
            </a:pPr>
            <a:r>
              <a:rPr lang="hr-HR" sz="1600" b="1" dirty="0">
                <a:solidFill>
                  <a:srgbClr val="C00000"/>
                </a:solidFill>
                <a:latin typeface="+mj-lt"/>
              </a:rPr>
              <a:t>Natječaj za dodjelu bespovratnih sredstava projektima udruga u području izvaninstitucionalnog odgoja i obrazovanja djece i mladih u školskoj godini 2018./2019</a:t>
            </a:r>
            <a:r>
              <a:rPr lang="hr-HR" sz="1600" b="1" dirty="0" smtClean="0">
                <a:solidFill>
                  <a:srgbClr val="C00000"/>
                </a:solidFill>
                <a:latin typeface="+mj-lt"/>
              </a:rPr>
              <a:t>.</a:t>
            </a:r>
          </a:p>
          <a:p>
            <a:pPr marL="0" indent="0">
              <a:buNone/>
              <a:defRPr/>
            </a:pPr>
            <a:endParaRPr lang="hr-HR" sz="900" b="1" dirty="0">
              <a:solidFill>
                <a:srgbClr val="C00000"/>
              </a:solidFill>
              <a:latin typeface="+mj-lt"/>
            </a:endParaRPr>
          </a:p>
          <a:p>
            <a:pPr>
              <a:defRPr/>
            </a:pPr>
            <a:r>
              <a:rPr lang="hr-HR" sz="1600" b="1" dirty="0">
                <a:solidFill>
                  <a:srgbClr val="336699"/>
                </a:solidFill>
                <a:latin typeface="+mj-lt"/>
              </a:rPr>
              <a:t>Javni poziv za predlaganje programa javnih potreba Republike Hrvatske u tehničkoj kulturi u 2018. </a:t>
            </a:r>
            <a:r>
              <a:rPr lang="hr-HR" sz="1600" b="1" dirty="0" smtClean="0">
                <a:solidFill>
                  <a:srgbClr val="336699"/>
                </a:solidFill>
                <a:latin typeface="+mj-lt"/>
              </a:rPr>
              <a:t>godini</a:t>
            </a:r>
          </a:p>
          <a:p>
            <a:pPr marL="0" indent="0">
              <a:buNone/>
              <a:defRPr/>
            </a:pPr>
            <a:endParaRPr lang="hr-HR" sz="800" b="1" dirty="0">
              <a:solidFill>
                <a:srgbClr val="336699"/>
              </a:solidFill>
              <a:latin typeface="+mj-lt"/>
            </a:endParaRPr>
          </a:p>
          <a:p>
            <a:pPr>
              <a:defRPr/>
            </a:pPr>
            <a:r>
              <a:rPr lang="hr-HR" sz="1600" b="1" dirty="0">
                <a:solidFill>
                  <a:srgbClr val="C00000"/>
                </a:solidFill>
                <a:latin typeface="+mj-lt"/>
              </a:rPr>
              <a:t>Financiranje projekata za prilagodbu i izradu udžbenika/ literature za slijepe i slabovidne učenike i </a:t>
            </a:r>
            <a:r>
              <a:rPr lang="hr-HR" sz="1600" b="1" dirty="0" smtClean="0">
                <a:solidFill>
                  <a:srgbClr val="C00000"/>
                </a:solidFill>
                <a:latin typeface="+mj-lt"/>
              </a:rPr>
              <a:t>studente</a:t>
            </a:r>
          </a:p>
          <a:p>
            <a:pPr marL="0" indent="0">
              <a:buNone/>
              <a:defRPr/>
            </a:pPr>
            <a:endParaRPr lang="hr-HR" sz="900" b="1" dirty="0" smtClean="0">
              <a:solidFill>
                <a:srgbClr val="C00000"/>
              </a:solidFill>
              <a:latin typeface="+mj-lt"/>
            </a:endParaRPr>
          </a:p>
          <a:p>
            <a:pPr>
              <a:defRPr/>
            </a:pPr>
            <a:r>
              <a:rPr lang="hr-HR" sz="1600" b="1" dirty="0" smtClean="0">
                <a:solidFill>
                  <a:srgbClr val="336699"/>
                </a:solidFill>
                <a:latin typeface="+mj-lt"/>
              </a:rPr>
              <a:t>Financijska </a:t>
            </a:r>
            <a:r>
              <a:rPr lang="hr-HR" sz="1600" b="1" dirty="0">
                <a:solidFill>
                  <a:srgbClr val="336699"/>
                </a:solidFill>
                <a:latin typeface="+mj-lt"/>
              </a:rPr>
              <a:t>podrška znanstvenim časopisima i časopisima za popularizaciju znanosti u 2018. godini</a:t>
            </a:r>
          </a:p>
          <a:p>
            <a:pPr marL="0" indent="0">
              <a:buNone/>
              <a:defRPr/>
            </a:pPr>
            <a:endParaRPr lang="hr-HR" altLang="sr-Latn-RS" sz="2000" b="1" dirty="0">
              <a:solidFill>
                <a:srgbClr val="336699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arenR"/>
              <a:defRPr/>
            </a:pPr>
            <a:endParaRPr lang="hr-HR" altLang="sr-Latn-RS" sz="2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endParaRPr lang="sr-Latn-RS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sr-Latn-RS" altLang="en-US" sz="2000">
              <a:solidFill>
                <a:srgbClr val="EAEAEA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44874" y="436326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2018.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5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F955621-ED75-413A-97C3-F3C9E50319C5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3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73139"/>
            <a:ext cx="8540750" cy="45132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  <a:defRPr/>
            </a:pPr>
            <a:r>
              <a:rPr lang="hr-HR" altLang="sr-Latn-RS" sz="1800" b="1" dirty="0" smtClean="0">
                <a:solidFill>
                  <a:srgbClr val="C00000"/>
                </a:solidFill>
                <a:latin typeface="+mj-lt"/>
                <a:cs typeface="Tahoma" pitchFamily="34" charset="0"/>
              </a:rPr>
              <a:t>Sadržaj</a:t>
            </a:r>
            <a:endParaRPr lang="hr-HR" altLang="sr-Latn-RS" sz="1800" b="1" dirty="0">
              <a:solidFill>
                <a:srgbClr val="C00000"/>
              </a:solidFill>
              <a:latin typeface="+mj-lt"/>
              <a:cs typeface="Tahoma" pitchFamily="34" charset="0"/>
            </a:endParaRPr>
          </a:p>
          <a:p>
            <a:pPr marL="0" indent="0">
              <a:buNone/>
              <a:defRPr/>
            </a:pPr>
            <a:endParaRPr lang="hr-HR" altLang="sr-Latn-RS" sz="1800" b="1" dirty="0">
              <a:solidFill>
                <a:srgbClr val="C00000"/>
              </a:solidFill>
              <a:latin typeface="+mj-lt"/>
              <a:cs typeface="Tahoma" pitchFamily="34" charset="0"/>
            </a:endParaRPr>
          </a:p>
          <a:p>
            <a:r>
              <a:rPr lang="hr-HR" sz="1600" b="1" dirty="0">
                <a:solidFill>
                  <a:srgbClr val="C00000"/>
                </a:solidFill>
                <a:latin typeface="+mj-lt"/>
              </a:rPr>
              <a:t>Financijska podrška izdavanju znanstvenih knjiga i visokoškolskih udžbenika u tiskanome i elektroničkome obliku u 2018. </a:t>
            </a:r>
            <a:r>
              <a:rPr lang="hr-HR" sz="1600" b="1" dirty="0" smtClean="0">
                <a:solidFill>
                  <a:srgbClr val="C00000"/>
                </a:solidFill>
                <a:latin typeface="+mj-lt"/>
              </a:rPr>
              <a:t>godini</a:t>
            </a:r>
          </a:p>
          <a:p>
            <a:pPr marL="0" indent="0">
              <a:buNone/>
            </a:pPr>
            <a:endParaRPr lang="hr-HR" sz="900" b="1" dirty="0">
              <a:solidFill>
                <a:srgbClr val="C00000"/>
              </a:solidFill>
              <a:latin typeface="+mj-lt"/>
            </a:endParaRPr>
          </a:p>
          <a:p>
            <a:r>
              <a:rPr lang="hr-HR" sz="1600" b="1" dirty="0">
                <a:solidFill>
                  <a:srgbClr val="336699"/>
                </a:solidFill>
                <a:latin typeface="+mj-lt"/>
              </a:rPr>
              <a:t>Financijska podrška u pripremi i održavanju znanstvenih i znanstvenostručnih skupova i škola u 2018. </a:t>
            </a:r>
            <a:r>
              <a:rPr lang="hr-HR" sz="1600" b="1" dirty="0" smtClean="0">
                <a:solidFill>
                  <a:srgbClr val="336699"/>
                </a:solidFill>
                <a:latin typeface="+mj-lt"/>
              </a:rPr>
              <a:t>godini</a:t>
            </a:r>
          </a:p>
          <a:p>
            <a:pPr marL="0" indent="0">
              <a:buNone/>
            </a:pPr>
            <a:endParaRPr lang="hr-HR" sz="900" b="1" dirty="0">
              <a:solidFill>
                <a:srgbClr val="336699"/>
              </a:solidFill>
              <a:latin typeface="+mj-lt"/>
            </a:endParaRPr>
          </a:p>
          <a:p>
            <a:r>
              <a:rPr lang="hr-HR" sz="1600" b="1" dirty="0">
                <a:solidFill>
                  <a:srgbClr val="C00000"/>
                </a:solidFill>
                <a:latin typeface="+mj-lt"/>
              </a:rPr>
              <a:t>Financijska podrška programima popularizacije znanosti u 2018. </a:t>
            </a:r>
            <a:r>
              <a:rPr lang="hr-HR" sz="1600" b="1" dirty="0" smtClean="0">
                <a:solidFill>
                  <a:srgbClr val="C00000"/>
                </a:solidFill>
                <a:latin typeface="+mj-lt"/>
              </a:rPr>
              <a:t>godini</a:t>
            </a:r>
          </a:p>
          <a:p>
            <a:pPr marL="0" indent="0">
              <a:buNone/>
            </a:pPr>
            <a:endParaRPr lang="hr-HR" sz="900" b="1" dirty="0">
              <a:solidFill>
                <a:srgbClr val="C00000"/>
              </a:solidFill>
              <a:latin typeface="+mj-lt"/>
            </a:endParaRPr>
          </a:p>
          <a:p>
            <a:r>
              <a:rPr lang="hr-HR" sz="1600" b="1" dirty="0">
                <a:solidFill>
                  <a:srgbClr val="336699"/>
                </a:solidFill>
                <a:latin typeface="+mj-lt"/>
              </a:rPr>
              <a:t>Javni poziv za plaćanje članarina u međunarodnim znanstveno istraživačkim tijelima (MZIT) za 2018. </a:t>
            </a:r>
            <a:r>
              <a:rPr lang="hr-HR" sz="1600" b="1" dirty="0" smtClean="0">
                <a:solidFill>
                  <a:srgbClr val="336699"/>
                </a:solidFill>
                <a:latin typeface="+mj-lt"/>
              </a:rPr>
              <a:t>godini</a:t>
            </a:r>
          </a:p>
          <a:p>
            <a:pPr marL="0" indent="0">
              <a:buNone/>
            </a:pPr>
            <a:endParaRPr lang="hr-HR" sz="900" b="1" dirty="0">
              <a:solidFill>
                <a:srgbClr val="336699"/>
              </a:solidFill>
              <a:latin typeface="+mj-lt"/>
            </a:endParaRPr>
          </a:p>
          <a:p>
            <a:r>
              <a:rPr lang="hr-HR" sz="1600" b="1" dirty="0">
                <a:solidFill>
                  <a:srgbClr val="C00000"/>
                </a:solidFill>
                <a:latin typeface="+mj-lt"/>
              </a:rPr>
              <a:t>Financijska podrška radu znanstvenih i znanstvenostručnih udruga u 2018. </a:t>
            </a:r>
            <a:r>
              <a:rPr lang="hr-HR" sz="1600" b="1" dirty="0" smtClean="0">
                <a:solidFill>
                  <a:srgbClr val="C00000"/>
                </a:solidFill>
                <a:latin typeface="+mj-lt"/>
              </a:rPr>
              <a:t>godini</a:t>
            </a:r>
          </a:p>
          <a:p>
            <a:pPr marL="0" indent="0">
              <a:buNone/>
            </a:pPr>
            <a:endParaRPr lang="hr-HR" sz="900" b="1" dirty="0" smtClean="0">
              <a:solidFill>
                <a:srgbClr val="C00000"/>
              </a:solidFill>
              <a:latin typeface="+mj-lt"/>
            </a:endParaRPr>
          </a:p>
          <a:p>
            <a:r>
              <a:rPr lang="hr-HR" altLang="sr-Latn-RS" sz="1600" b="1" dirty="0" smtClean="0">
                <a:solidFill>
                  <a:srgbClr val="336699"/>
                </a:solidFill>
                <a:latin typeface="+mj-lt"/>
                <a:cs typeface="Tahoma" pitchFamily="34" charset="0"/>
              </a:rPr>
              <a:t>Natječaji </a:t>
            </a:r>
            <a:r>
              <a:rPr lang="hr-HR" altLang="sr-Latn-RS" sz="1600" b="1" dirty="0">
                <a:solidFill>
                  <a:srgbClr val="336699"/>
                </a:solidFill>
                <a:latin typeface="+mj-lt"/>
                <a:cs typeface="Tahoma" pitchFamily="34" charset="0"/>
              </a:rPr>
              <a:t>financirani u okviru sredstava iz Europskog socijalnog fonda – OP Učinkoviti ljudski potencijal 2014.-2020.</a:t>
            </a:r>
          </a:p>
          <a:p>
            <a:pPr>
              <a:defRPr/>
            </a:pPr>
            <a:endParaRPr lang="hr-HR" altLang="sr-Latn-RS" sz="2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Tx/>
              <a:buAutoNum type="arabicParenR"/>
              <a:defRPr/>
            </a:pPr>
            <a:endParaRPr lang="hr-HR" altLang="sr-Latn-RS" sz="20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endParaRPr lang="sr-Latn-RS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sr-Latn-RS" altLang="en-US" sz="2000">
              <a:solidFill>
                <a:srgbClr val="EAEAEA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544874" y="436326"/>
            <a:ext cx="17524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r-HR" altLang="sr-Latn-RS" sz="1400" b="1" kern="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 DANI </a:t>
            </a:r>
            <a:r>
              <a:rPr lang="hr-HR" altLang="sr-Latn-RS" sz="1400" b="1" kern="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2018.</a:t>
            </a:r>
            <a:endParaRPr lang="hr-HR" altLang="sr-Latn-RS" sz="1400" kern="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</TotalTime>
  <Words>250</Words>
  <Application>Microsoft Office PowerPoint</Application>
  <PresentationFormat>On-screen Show (4:3)</PresentationFormat>
  <Paragraphs>40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MZT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dtot</cp:lastModifiedBy>
  <cp:revision>47</cp:revision>
  <cp:lastPrinted>2017-03-08T13:08:37Z</cp:lastPrinted>
  <dcterms:created xsi:type="dcterms:W3CDTF">2004-06-15T07:55:20Z</dcterms:created>
  <dcterms:modified xsi:type="dcterms:W3CDTF">2018-02-20T12:42:37Z</dcterms:modified>
</cp:coreProperties>
</file>